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799"/>
    <a:srgbClr val="107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67462"/>
            <a:ext cx="5829300" cy="37599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672376"/>
            <a:ext cx="5143500" cy="260744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3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74987"/>
            <a:ext cx="1478756" cy="91523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74987"/>
            <a:ext cx="4350544" cy="91523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3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1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692444"/>
            <a:ext cx="5915025" cy="449240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227345"/>
            <a:ext cx="5915025" cy="236244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874937"/>
            <a:ext cx="2914650" cy="68523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874937"/>
            <a:ext cx="2914650" cy="68523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0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74990"/>
            <a:ext cx="5915025" cy="20874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647443"/>
            <a:ext cx="2901255" cy="129747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944914"/>
            <a:ext cx="2901255" cy="58023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647443"/>
            <a:ext cx="2915543" cy="129747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944914"/>
            <a:ext cx="2915543" cy="58023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6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7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19984"/>
            <a:ext cx="2211884" cy="251994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554968"/>
            <a:ext cx="3471863" cy="7674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39929"/>
            <a:ext cx="2211884" cy="60023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19984"/>
            <a:ext cx="2211884" cy="251994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554968"/>
            <a:ext cx="3471863" cy="767483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39929"/>
            <a:ext cx="2211884" cy="60023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20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74990"/>
            <a:ext cx="5915025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874937"/>
            <a:ext cx="5915025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0009783"/>
            <a:ext cx="154305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55E4-3288-4DD9-98C3-535094E8DDC4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0009783"/>
            <a:ext cx="231457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0009783"/>
            <a:ext cx="154305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027F-4C42-4419-83E6-8ADB69E62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2835BC-9BCA-4910-86E8-C60DC607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t="-1" b="25599"/>
          <a:stretch/>
        </p:blipFill>
        <p:spPr>
          <a:xfrm>
            <a:off x="0" y="9554"/>
            <a:ext cx="6858000" cy="1079976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E5A3C03-7CD5-4059-B32D-526C7CF18EED}"/>
              </a:ext>
            </a:extLst>
          </p:cNvPr>
          <p:cNvSpPr/>
          <p:nvPr/>
        </p:nvSpPr>
        <p:spPr>
          <a:xfrm>
            <a:off x="3508337" y="4806293"/>
            <a:ext cx="2980900" cy="552492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F94F995-C4EF-4BAD-830A-C05A39943E0C}"/>
              </a:ext>
            </a:extLst>
          </p:cNvPr>
          <p:cNvSpPr/>
          <p:nvPr/>
        </p:nvSpPr>
        <p:spPr>
          <a:xfrm>
            <a:off x="3508337" y="4813332"/>
            <a:ext cx="2980900" cy="400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5579D1A-4D6C-4FE9-BC28-BBC7A2E09E4D}"/>
              </a:ext>
            </a:extLst>
          </p:cNvPr>
          <p:cNvSpPr txBox="1"/>
          <p:nvPr/>
        </p:nvSpPr>
        <p:spPr>
          <a:xfrm>
            <a:off x="4024429" y="4832429"/>
            <a:ext cx="23923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应用领域及预期成效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形 23" descr="标记">
            <a:extLst>
              <a:ext uri="{FF2B5EF4-FFF2-40B4-BE49-F238E27FC236}">
                <a16:creationId xmlns:a16="http://schemas.microsoft.com/office/drawing/2014/main" id="{7219EC2B-D7BD-4522-944F-CFABF008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3858" y="4889841"/>
            <a:ext cx="278879" cy="27887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C188F94-9AE7-4DE5-B8DF-D14AC9BB0545}"/>
              </a:ext>
            </a:extLst>
          </p:cNvPr>
          <p:cNvSpPr/>
          <p:nvPr/>
        </p:nvSpPr>
        <p:spPr>
          <a:xfrm>
            <a:off x="3611365" y="5318390"/>
            <a:ext cx="298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9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应用领域：</a:t>
            </a:r>
          </a:p>
        </p:txBody>
      </p:sp>
      <p:pic>
        <p:nvPicPr>
          <p:cNvPr id="29" name="图形 28" descr="箭头顺时针弯曲">
            <a:extLst>
              <a:ext uri="{FF2B5EF4-FFF2-40B4-BE49-F238E27FC236}">
                <a16:creationId xmlns:a16="http://schemas.microsoft.com/office/drawing/2014/main" id="{7484F3F3-76C3-4486-A899-347E45786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1609" y="7623137"/>
            <a:ext cx="377113" cy="377113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6FA0EFA-60E6-4B10-8505-B8C4FF277D22}"/>
              </a:ext>
            </a:extLst>
          </p:cNvPr>
          <p:cNvSpPr/>
          <p:nvPr/>
        </p:nvSpPr>
        <p:spPr>
          <a:xfrm>
            <a:off x="3611365" y="704146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99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预期成效：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B6FE9895-7B99-4227-A324-075C2C673CC2}"/>
              </a:ext>
            </a:extLst>
          </p:cNvPr>
          <p:cNvSpPr/>
          <p:nvPr/>
        </p:nvSpPr>
        <p:spPr>
          <a:xfrm rot="10800000">
            <a:off x="306190" y="2020621"/>
            <a:ext cx="6212414" cy="2718332"/>
          </a:xfrm>
          <a:custGeom>
            <a:avLst/>
            <a:gdLst>
              <a:gd name="connsiteX0" fmla="*/ 3826276 w 3826276"/>
              <a:gd name="connsiteY0" fmla="*/ 4643022 h 4643022"/>
              <a:gd name="connsiteX1" fmla="*/ 1913138 w 3826276"/>
              <a:gd name="connsiteY1" fmla="*/ 4121455 h 4643022"/>
              <a:gd name="connsiteX2" fmla="*/ 0 w 3826276"/>
              <a:gd name="connsiteY2" fmla="*/ 4643022 h 4643022"/>
              <a:gd name="connsiteX3" fmla="*/ 0 w 3826276"/>
              <a:gd name="connsiteY3" fmla="*/ 0 h 4643022"/>
              <a:gd name="connsiteX4" fmla="*/ 3826276 w 3826276"/>
              <a:gd name="connsiteY4" fmla="*/ 0 h 4643022"/>
              <a:gd name="connsiteX5" fmla="*/ 3826276 w 3826276"/>
              <a:gd name="connsiteY5" fmla="*/ 4643022 h 46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6276" h="4643022">
                <a:moveTo>
                  <a:pt x="3826276" y="4643022"/>
                </a:moveTo>
                <a:lnTo>
                  <a:pt x="1913138" y="4121455"/>
                </a:lnTo>
                <a:lnTo>
                  <a:pt x="0" y="4643022"/>
                </a:lnTo>
                <a:lnTo>
                  <a:pt x="0" y="0"/>
                </a:lnTo>
                <a:lnTo>
                  <a:pt x="3826276" y="0"/>
                </a:lnTo>
                <a:lnTo>
                  <a:pt x="3826276" y="46430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 dirty="0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EE324600-8C51-4E07-92C3-676EF3247C13}"/>
              </a:ext>
            </a:extLst>
          </p:cNvPr>
          <p:cNvSpPr/>
          <p:nvPr/>
        </p:nvSpPr>
        <p:spPr>
          <a:xfrm>
            <a:off x="306189" y="1684313"/>
            <a:ext cx="6212416" cy="506583"/>
          </a:xfrm>
          <a:custGeom>
            <a:avLst/>
            <a:gdLst>
              <a:gd name="connsiteX0" fmla="*/ 0 w 3826278"/>
              <a:gd name="connsiteY0" fmla="*/ 0 h 1106342"/>
              <a:gd name="connsiteX1" fmla="*/ 3826277 w 3826278"/>
              <a:gd name="connsiteY1" fmla="*/ 0 h 1106342"/>
              <a:gd name="connsiteX2" fmla="*/ 3826277 w 3826278"/>
              <a:gd name="connsiteY2" fmla="*/ 584775 h 1106342"/>
              <a:gd name="connsiteX3" fmla="*/ 3826278 w 3826278"/>
              <a:gd name="connsiteY3" fmla="*/ 584775 h 1106342"/>
              <a:gd name="connsiteX4" fmla="*/ 1913140 w 3826278"/>
              <a:gd name="connsiteY4" fmla="*/ 1106342 h 1106342"/>
              <a:gd name="connsiteX5" fmla="*/ 2 w 3826278"/>
              <a:gd name="connsiteY5" fmla="*/ 584775 h 1106342"/>
              <a:gd name="connsiteX6" fmla="*/ 0 w 3826278"/>
              <a:gd name="connsiteY6" fmla="*/ 584775 h 110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278" h="1106342">
                <a:moveTo>
                  <a:pt x="0" y="0"/>
                </a:moveTo>
                <a:lnTo>
                  <a:pt x="3826277" y="0"/>
                </a:lnTo>
                <a:lnTo>
                  <a:pt x="3826277" y="584775"/>
                </a:lnTo>
                <a:lnTo>
                  <a:pt x="3826278" y="584775"/>
                </a:lnTo>
                <a:lnTo>
                  <a:pt x="1913140" y="1106342"/>
                </a:lnTo>
                <a:lnTo>
                  <a:pt x="2" y="584775"/>
                </a:lnTo>
                <a:lnTo>
                  <a:pt x="0" y="5847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A7C7B57-ADB2-40C8-82DA-132E756AB28F}"/>
              </a:ext>
            </a:extLst>
          </p:cNvPr>
          <p:cNvSpPr txBox="1"/>
          <p:nvPr/>
        </p:nvSpPr>
        <p:spPr>
          <a:xfrm>
            <a:off x="2776296" y="1696781"/>
            <a:ext cx="22560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技术概述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0F8510E-AD2B-42C7-B340-C872572710AA}"/>
              </a:ext>
            </a:extLst>
          </p:cNvPr>
          <p:cNvSpPr/>
          <p:nvPr/>
        </p:nvSpPr>
        <p:spPr>
          <a:xfrm>
            <a:off x="407925" y="2300537"/>
            <a:ext cx="6110679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806">
              <a:lnSpc>
                <a:spcPct val="150000"/>
              </a:lnSpc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技术概述（可配关键图片）</a:t>
            </a:r>
            <a:r>
              <a:rPr lang="zh-CN" altLang="en-US" sz="1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1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" name="图形 38" descr="放大镜">
            <a:extLst>
              <a:ext uri="{FF2B5EF4-FFF2-40B4-BE49-F238E27FC236}">
                <a16:creationId xmlns:a16="http://schemas.microsoft.com/office/drawing/2014/main" id="{43C5DB6F-6005-4025-94BD-85E013F87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0342" y="1718495"/>
            <a:ext cx="362407" cy="362407"/>
          </a:xfrm>
          <a:prstGeom prst="rect">
            <a:avLst/>
          </a:prstGeom>
        </p:spPr>
      </p:pic>
      <p:pic>
        <p:nvPicPr>
          <p:cNvPr id="40" name="图形 39" descr="箭头顺时针弯曲">
            <a:extLst>
              <a:ext uri="{FF2B5EF4-FFF2-40B4-BE49-F238E27FC236}">
                <a16:creationId xmlns:a16="http://schemas.microsoft.com/office/drawing/2014/main" id="{4022431D-0B7C-40D9-B3C8-2638781EA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1609" y="8135599"/>
            <a:ext cx="377113" cy="377113"/>
          </a:xfrm>
          <a:prstGeom prst="rect">
            <a:avLst/>
          </a:prstGeom>
        </p:spPr>
      </p:pic>
      <p:pic>
        <p:nvPicPr>
          <p:cNvPr id="41" name="图形 40" descr="箭头顺时针弯曲">
            <a:extLst>
              <a:ext uri="{FF2B5EF4-FFF2-40B4-BE49-F238E27FC236}">
                <a16:creationId xmlns:a16="http://schemas.microsoft.com/office/drawing/2014/main" id="{FD13E4AF-3A33-4280-95ED-42B6A810C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1609" y="8667724"/>
            <a:ext cx="377113" cy="377113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6F78355F-2739-4DBC-9E97-EB2F843DD936}"/>
              </a:ext>
            </a:extLst>
          </p:cNvPr>
          <p:cNvSpPr/>
          <p:nvPr/>
        </p:nvSpPr>
        <p:spPr>
          <a:xfrm>
            <a:off x="306190" y="4813331"/>
            <a:ext cx="2980900" cy="552492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0F6F532-6EB2-4BB2-A5B0-A055C18122F4}"/>
              </a:ext>
            </a:extLst>
          </p:cNvPr>
          <p:cNvSpPr/>
          <p:nvPr/>
        </p:nvSpPr>
        <p:spPr>
          <a:xfrm>
            <a:off x="306190" y="4820370"/>
            <a:ext cx="2980900" cy="400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561" tIns="22781" rIns="45561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897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8F9635A-409F-4A39-88BC-FE4790740C15}"/>
              </a:ext>
            </a:extLst>
          </p:cNvPr>
          <p:cNvSpPr txBox="1"/>
          <p:nvPr/>
        </p:nvSpPr>
        <p:spPr>
          <a:xfrm>
            <a:off x="1307593" y="4826688"/>
            <a:ext cx="14189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创新性描述</a:t>
            </a:r>
          </a:p>
        </p:txBody>
      </p:sp>
      <p:pic>
        <p:nvPicPr>
          <p:cNvPr id="62" name="图形 61" descr="灯泡和齿轮">
            <a:extLst>
              <a:ext uri="{FF2B5EF4-FFF2-40B4-BE49-F238E27FC236}">
                <a16:creationId xmlns:a16="http://schemas.microsoft.com/office/drawing/2014/main" id="{289B9C9D-7ECB-4788-9C59-0849DC201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777" y="4858843"/>
            <a:ext cx="287576" cy="287576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64AB8C11-A2EA-4E3F-8C39-2F388FEEBA3F}"/>
              </a:ext>
            </a:extLst>
          </p:cNvPr>
          <p:cNvSpPr/>
          <p:nvPr/>
        </p:nvSpPr>
        <p:spPr>
          <a:xfrm>
            <a:off x="269000" y="5236267"/>
            <a:ext cx="2980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378" indent="-14237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描述（可配关键图片）。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C08FCA3-AF8A-415F-84C3-A79F061E2A27}"/>
              </a:ext>
            </a:extLst>
          </p:cNvPr>
          <p:cNvSpPr/>
          <p:nvPr/>
        </p:nvSpPr>
        <p:spPr>
          <a:xfrm>
            <a:off x="269000" y="10400992"/>
            <a:ext cx="6589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1600" dirty="0">
                <a:ln/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所在学院：             联系人：          联系方式：</a:t>
            </a:r>
            <a:r>
              <a:rPr lang="en-US" altLang="zh-CN" sz="1600" dirty="0">
                <a:ln/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zh-CN" altLang="en-US" sz="1600" dirty="0">
              <a:ln/>
              <a:solidFill>
                <a:srgbClr val="00206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F20214-2DBF-5B1C-0D54-45779342E047}"/>
              </a:ext>
            </a:extLst>
          </p:cNvPr>
          <p:cNvSpPr txBox="1"/>
          <p:nvPr/>
        </p:nvSpPr>
        <p:spPr>
          <a:xfrm>
            <a:off x="306189" y="1070069"/>
            <a:ext cx="61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技术名称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DD50770-C7BB-C844-3596-75C11712D036}"/>
              </a:ext>
            </a:extLst>
          </p:cNvPr>
          <p:cNvGrpSpPr/>
          <p:nvPr/>
        </p:nvGrpSpPr>
        <p:grpSpPr>
          <a:xfrm>
            <a:off x="0" y="5796"/>
            <a:ext cx="4024429" cy="1038906"/>
            <a:chOff x="1050180" y="163140"/>
            <a:chExt cx="5439057" cy="1389843"/>
          </a:xfrm>
        </p:grpSpPr>
        <p:pic>
          <p:nvPicPr>
            <p:cNvPr id="6" name="图片 5" descr="图示&#10;&#10;AI 生成的内容可能不正确。">
              <a:extLst>
                <a:ext uri="{FF2B5EF4-FFF2-40B4-BE49-F238E27FC236}">
                  <a16:creationId xmlns:a16="http://schemas.microsoft.com/office/drawing/2014/main" id="{DBE316EE-9EEA-1BE2-49DB-FE53F152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7" t="21888" b="29987"/>
            <a:stretch>
              <a:fillRect/>
            </a:stretch>
          </p:blipFill>
          <p:spPr>
            <a:xfrm>
              <a:off x="2357773" y="163140"/>
              <a:ext cx="4131464" cy="1389843"/>
            </a:xfrm>
            <a:prstGeom prst="rect">
              <a:avLst/>
            </a:prstGeom>
          </p:spPr>
        </p:pic>
        <p:pic>
          <p:nvPicPr>
            <p:cNvPr id="7" name="图片 6" descr="图示&#10;&#10;AI 生成的内容可能不正确。">
              <a:extLst>
                <a:ext uri="{FF2B5EF4-FFF2-40B4-BE49-F238E27FC236}">
                  <a16:creationId xmlns:a16="http://schemas.microsoft.com/office/drawing/2014/main" id="{5DFBF691-2DF9-B741-E97C-492CE6BB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43"/>
            <a:stretch>
              <a:fillRect/>
            </a:stretch>
          </p:blipFill>
          <p:spPr>
            <a:xfrm>
              <a:off x="1050180" y="163141"/>
              <a:ext cx="1307593" cy="1389842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C1A5261-A26E-864B-12C9-4EAD6D43D8B9}"/>
              </a:ext>
            </a:extLst>
          </p:cNvPr>
          <p:cNvSpPr txBox="1"/>
          <p:nvPr/>
        </p:nvSpPr>
        <p:spPr>
          <a:xfrm>
            <a:off x="4024429" y="6341"/>
            <a:ext cx="31397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所属领域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（选择其中一个）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旱区农业高效用水与智慧水利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主要粮棉作物育种与栽培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新疆畜种资源开发与利用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智能农机装备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作物抗逆与生物安全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特色林果育种与提质增效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耕地保护与盐碱地改良利用</a:t>
            </a: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特色农产品加工与功能开发</a:t>
            </a:r>
          </a:p>
        </p:txBody>
      </p:sp>
    </p:spTree>
    <p:extLst>
      <p:ext uri="{BB962C8B-B14F-4D97-AF65-F5344CB8AC3E}">
        <p14:creationId xmlns:p14="http://schemas.microsoft.com/office/powerpoint/2010/main" val="374418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98</Words>
  <Application>Microsoft Office PowerPoint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likexin</dc:creator>
  <cp:lastModifiedBy>亚楠 降</cp:lastModifiedBy>
  <cp:revision>28</cp:revision>
  <dcterms:created xsi:type="dcterms:W3CDTF">2025-04-28T12:33:16Z</dcterms:created>
  <dcterms:modified xsi:type="dcterms:W3CDTF">2025-06-19T10:01:20Z</dcterms:modified>
</cp:coreProperties>
</file>